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09" r:id="rId5"/>
    <p:sldId id="275" r:id="rId6"/>
    <p:sldId id="288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9" r:id="rId26"/>
    <p:sldId id="330" r:id="rId27"/>
    <p:sldId id="331" r:id="rId28"/>
    <p:sldId id="332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B570E1-CFFA-F280-BAED-DB325FDF417B}" name="Bridges, Jessica L" initials="BL" userId="S::bridges@uta.edu::7543e851-fc57-4885-b57d-2df771cc28b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184"/>
    <a:srgbClr val="00599B"/>
    <a:srgbClr val="80F571"/>
    <a:srgbClr val="13409F"/>
    <a:srgbClr val="CAB447"/>
    <a:srgbClr val="FFE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7"/>
    <p:restoredTop sz="96376"/>
  </p:normalViewPr>
  <p:slideViewPr>
    <p:cSldViewPr snapToGrid="0" snapToObjects="1">
      <p:cViewPr varScale="1">
        <p:scale>
          <a:sx n="121" d="100"/>
          <a:sy n="121" d="100"/>
        </p:scale>
        <p:origin x="20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F0ABC6-AE81-214D-B04B-F13CE2227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23795-EAAB-8C4B-B865-8464BECAB5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FE638-083F-2742-8710-EF25AB6A16C1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ECA2D-985E-8D44-A4FB-51751C64F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40B2F-FCD1-B940-AFB1-3C0582F356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70D12-813D-3D40-A841-271861A2D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7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5A097-495F-854B-A9AD-402D045A3296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0C5E2-78CD-F746-9BAF-2B89BCAF7E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6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0C5E2-78CD-F746-9BAF-2B89BCAF7E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A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4095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Signatur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4">
            <a:extLst>
              <a:ext uri="{FF2B5EF4-FFF2-40B4-BE49-F238E27FC236}">
                <a16:creationId xmlns:a16="http://schemas.microsoft.com/office/drawing/2014/main" id="{4EEBD0D7-6519-B842-ACAE-C6ABB040932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1585" y="3033762"/>
            <a:ext cx="2333625" cy="29099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My Title</a:t>
            </a:r>
          </a:p>
        </p:txBody>
      </p:sp>
      <p:sp>
        <p:nvSpPr>
          <p:cNvPr id="11" name="H3">
            <a:extLst>
              <a:ext uri="{FF2B5EF4-FFF2-40B4-BE49-F238E27FC236}">
                <a16:creationId xmlns:a16="http://schemas.microsoft.com/office/drawing/2014/main" id="{F0663673-BC83-3044-9EF4-B601B50B6DD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11585" y="2741663"/>
            <a:ext cx="4114800" cy="291886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My Name</a:t>
            </a:r>
          </a:p>
        </p:txBody>
      </p:sp>
      <p:cxnSp>
        <p:nvCxnSpPr>
          <p:cNvPr id="9" name="Line">
            <a:extLst>
              <a:ext uri="{FF2B5EF4-FFF2-40B4-BE49-F238E27FC236}">
                <a16:creationId xmlns:a16="http://schemas.microsoft.com/office/drawing/2014/main" id="{F961A44D-63B2-3547-B671-D76FD4AAA4C8}"/>
              </a:ext>
            </a:extLst>
          </p:cNvPr>
          <p:cNvCxnSpPr/>
          <p:nvPr userDrawn="1"/>
        </p:nvCxnSpPr>
        <p:spPr>
          <a:xfrm>
            <a:off x="690413" y="2633032"/>
            <a:ext cx="4886964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H2 Subtitle">
            <a:extLst>
              <a:ext uri="{FF2B5EF4-FFF2-40B4-BE49-F238E27FC236}">
                <a16:creationId xmlns:a16="http://schemas.microsoft.com/office/drawing/2014/main" id="{C330FAE0-5504-8A44-8C81-7D40C5EF21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1585" y="2151475"/>
            <a:ext cx="8229599" cy="4308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H1 Title">
            <a:extLst>
              <a:ext uri="{FF2B5EF4-FFF2-40B4-BE49-F238E27FC236}">
                <a16:creationId xmlns:a16="http://schemas.microsoft.com/office/drawing/2014/main" id="{33034725-7AAD-B746-AE51-C7D78423B9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85" y="1466849"/>
            <a:ext cx="8229600" cy="857251"/>
          </a:xfrm>
          <a:noFill/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5024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2 Subtitle">
            <a:extLst>
              <a:ext uri="{FF2B5EF4-FFF2-40B4-BE49-F238E27FC236}">
                <a16:creationId xmlns:a16="http://schemas.microsoft.com/office/drawing/2014/main" id="{DB257BD6-4D9A-CD45-BCE2-728C5AB620C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529642"/>
            <a:ext cx="8229600" cy="679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1785462"/>
            <a:ext cx="8229600" cy="857253"/>
          </a:xfrm>
        </p:spPr>
        <p:txBody>
          <a:bodyPr>
            <a:normAutofit/>
          </a:bodyPr>
          <a:lstStyle>
            <a:lvl1pPr>
              <a:defRPr sz="4400" b="1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287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 Content">
            <a:extLst>
              <a:ext uri="{FF2B5EF4-FFF2-40B4-BE49-F238E27FC236}">
                <a16:creationId xmlns:a16="http://schemas.microsoft.com/office/drawing/2014/main" id="{4F275BD8-ECF8-F54B-B4E2-A66F7AB27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8229600" cy="30988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1600"/>
            </a:lvl1pPr>
            <a:lvl2pPr marL="742950" indent="-285750">
              <a:buFont typeface="Wingdings" pitchFamily="2" charset="2"/>
              <a:buChar char="§"/>
              <a:defRPr sz="1600"/>
            </a:lvl2pPr>
            <a:lvl3pPr marL="1143000" indent="-228600">
              <a:buFont typeface="Wingdings" pitchFamily="2" charset="2"/>
              <a:buChar char="§"/>
              <a:defRPr sz="1600"/>
            </a:lvl3pPr>
            <a:lvl4pPr marL="1600200" indent="-228600">
              <a:buFont typeface="Wingdings" pitchFamily="2" charset="2"/>
              <a:buChar char="§"/>
              <a:defRPr sz="1600"/>
            </a:lvl4pPr>
            <a:lvl5pPr marL="2057400" indent="-228600"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H2 Subtitle">
            <a:extLst>
              <a:ext uri="{FF2B5EF4-FFF2-40B4-BE49-F238E27FC236}">
                <a16:creationId xmlns:a16="http://schemas.microsoft.com/office/drawing/2014/main" id="{5B196C90-74A6-5E42-A204-A1E0DBCB67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8375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H1 Title">
            <a:extLst>
              <a:ext uri="{FF2B5EF4-FFF2-40B4-BE49-F238E27FC236}">
                <a16:creationId xmlns:a16="http://schemas.microsoft.com/office/drawing/2014/main" id="{88B4A6B9-381D-5D40-84AC-41D60C0A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6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dy Content 2"/>
          <p:cNvSpPr>
            <a:spLocks noGrp="1"/>
          </p:cNvSpPr>
          <p:nvPr>
            <p:ph sz="half" idx="2"/>
          </p:nvPr>
        </p:nvSpPr>
        <p:spPr>
          <a:xfrm>
            <a:off x="4648200" y="1310641"/>
            <a:ext cx="4038600" cy="309880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Body Content 1"/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H2 Subtitle">
            <a:extLst>
              <a:ext uri="{FF2B5EF4-FFF2-40B4-BE49-F238E27FC236}">
                <a16:creationId xmlns:a16="http://schemas.microsoft.com/office/drawing/2014/main" id="{7E449A25-5BA8-A049-892B-A920427B81B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799465"/>
            <a:ext cx="8229600" cy="338456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00599B"/>
                </a:solidFill>
              </a:defRPr>
            </a:lvl1pPr>
            <a:lvl2pPr marL="457200" indent="0">
              <a:buNone/>
              <a:defRPr sz="2400">
                <a:solidFill>
                  <a:srgbClr val="00599B"/>
                </a:solidFill>
              </a:defRPr>
            </a:lvl2pPr>
            <a:lvl3pPr marL="914400" indent="0">
              <a:buNone/>
              <a:defRPr sz="2400">
                <a:solidFill>
                  <a:srgbClr val="00599B"/>
                </a:solidFill>
              </a:defRPr>
            </a:lvl3pPr>
            <a:lvl4pPr marL="1371600" indent="0">
              <a:buNone/>
              <a:defRPr sz="2400">
                <a:solidFill>
                  <a:srgbClr val="00599B"/>
                </a:solidFill>
              </a:defRPr>
            </a:lvl4pPr>
            <a:lvl5pPr marL="1828800" indent="0">
              <a:buNone/>
              <a:defRPr sz="2400">
                <a:solidFill>
                  <a:srgbClr val="00599B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H1 Title">
            <a:extLst>
              <a:ext uri="{FF2B5EF4-FFF2-40B4-BE49-F238E27FC236}">
                <a16:creationId xmlns:a16="http://schemas.microsoft.com/office/drawing/2014/main" id="{32D9C8E5-1CF3-6F45-9C03-04506B4E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7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ide Table">
            <a:extLst>
              <a:ext uri="{FF2B5EF4-FFF2-40B4-BE49-F238E27FC236}">
                <a16:creationId xmlns:a16="http://schemas.microsoft.com/office/drawing/2014/main" id="{A31F2DD0-A818-C246-A801-671F4BC2994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6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ide Chart">
            <a:extLst>
              <a:ext uri="{FF2B5EF4-FFF2-40B4-BE49-F238E27FC236}">
                <a16:creationId xmlns:a16="http://schemas.microsoft.com/office/drawing/2014/main" id="{21B7D27F-640B-514B-9B11-9D1645F3F49A}"/>
              </a:ext>
            </a:extLst>
          </p:cNvPr>
          <p:cNvSpPr>
            <a:spLocks noGrp="1" noChangeAspect="1"/>
          </p:cNvSpPr>
          <p:nvPr>
            <p:ph type="chart" sz="quarter" idx="11"/>
          </p:nvPr>
        </p:nvSpPr>
        <p:spPr>
          <a:xfrm>
            <a:off x="228600" y="285750"/>
            <a:ext cx="8686800" cy="4572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5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ll Bleed Photo">
            <a:extLst>
              <a:ext uri="{FF2B5EF4-FFF2-40B4-BE49-F238E27FC236}">
                <a16:creationId xmlns:a16="http://schemas.microsoft.com/office/drawing/2014/main" id="{3D0D2707-18C2-FA48-9C1E-B114D1A3869D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5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ll Bleed Video">
            <a:extLst>
              <a:ext uri="{FF2B5EF4-FFF2-40B4-BE49-F238E27FC236}">
                <a16:creationId xmlns:a16="http://schemas.microsoft.com/office/drawing/2014/main" id="{E64AE5ED-FB71-2940-A0AA-8B776317FAB2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-45720" y="-34290"/>
            <a:ext cx="9235440" cy="521208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" name="Invisible H1 Title">
            <a:extLst>
              <a:ext uri="{FF2B5EF4-FFF2-40B4-BE49-F238E27FC236}">
                <a16:creationId xmlns:a16="http://schemas.microsoft.com/office/drawing/2014/main" id="{D197014B-C43D-B34F-A577-29627A811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3602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9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ody Content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H1 Title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415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4" r:id="rId3"/>
    <p:sldLayoutId id="2147483650" r:id="rId4"/>
    <p:sldLayoutId id="2147483652" r:id="rId5"/>
    <p:sldLayoutId id="2147483659" r:id="rId6"/>
    <p:sldLayoutId id="2147483662" r:id="rId7"/>
    <p:sldLayoutId id="2147483660" r:id="rId8"/>
    <p:sldLayoutId id="2147483661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3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bat5491@mavs.uta.edu" TargetMode="External"/><Relationship Id="rId2" Type="http://schemas.openxmlformats.org/officeDocument/2006/relationships/hyperlink" Target="mailto:rxu4009@mavs.uta,edu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sxr9731@mavs.uta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A4C79DE-2197-7445-BC35-BBAE6CE7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UTA Logo on blue 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BB119-4A1E-A62E-91F8-36A7233D1A41}"/>
              </a:ext>
            </a:extLst>
          </p:cNvPr>
          <p:cNvSpPr txBox="1"/>
          <p:nvPr/>
        </p:nvSpPr>
        <p:spPr>
          <a:xfrm>
            <a:off x="6657358" y="4650941"/>
            <a:ext cx="2276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Updated 05/17/22</a:t>
            </a:r>
          </a:p>
        </p:txBody>
      </p:sp>
    </p:spTree>
    <p:extLst>
      <p:ext uri="{BB962C8B-B14F-4D97-AF65-F5344CB8AC3E}">
        <p14:creationId xmlns:p14="http://schemas.microsoft.com/office/powerpoint/2010/main" val="289579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F1F8F1-8739-A816-38F8-2F53DDC8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30FEB-ED5B-B632-DECF-9A4E18AF51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764" y="1311274"/>
            <a:ext cx="7364871" cy="34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6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DF4ADC-65CA-C979-C03F-900C251B93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239958" y="1310641"/>
            <a:ext cx="6664084" cy="3098800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C42A308-FB58-526B-C45C-673DB343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5434"/>
            <a:ext cx="8229600" cy="857250"/>
          </a:xfrm>
        </p:spPr>
        <p:txBody>
          <a:bodyPr/>
          <a:lstStyle/>
          <a:p>
            <a:r>
              <a:rPr lang="en-US" dirty="0"/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404952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B952C-DCCF-2F63-077A-1C7EECBC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37F395-B4B7-CED9-CC8B-57BAD522FD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7935" y="1311275"/>
            <a:ext cx="680813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7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C43665-9C79-6E4C-AF88-5BC59D1F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6250"/>
            <a:ext cx="8229600" cy="290564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3DF70B-BBB4-0D79-EC0B-5EE3872D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SIGNIN</a:t>
            </a:r>
          </a:p>
        </p:txBody>
      </p:sp>
    </p:spTree>
    <p:extLst>
      <p:ext uri="{BB962C8B-B14F-4D97-AF65-F5344CB8AC3E}">
        <p14:creationId xmlns:p14="http://schemas.microsoft.com/office/powerpoint/2010/main" val="177480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516D8-CF69-63BD-D5D7-ABC19DD5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FORGOT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51252-023E-705C-7371-310804FD79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096249"/>
            <a:ext cx="8229600" cy="30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3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6D606-F4F5-1828-07EE-955B1963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19F16D-437D-0BBD-8B0D-E34884B0A6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5987" y="1311275"/>
            <a:ext cx="7252026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FB6ED-6949-B3A1-9D4F-001267E2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072F1-4897-27EA-46C0-73531265CD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087" y="1176309"/>
            <a:ext cx="3314987" cy="294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4FCC9-A04B-A343-A4B7-76BD1A68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312" y="1401144"/>
            <a:ext cx="3038910" cy="249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2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0A6C1A9-671A-73CC-92E8-1DE0EFC1E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0" r="5" b="11485"/>
          <a:stretch/>
        </p:blipFill>
        <p:spPr>
          <a:xfrm>
            <a:off x="4648202" y="1022350"/>
            <a:ext cx="4038600" cy="3098800"/>
          </a:xfrm>
          <a:prstGeom prst="rect">
            <a:avLst/>
          </a:prstGeom>
          <a:noFill/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27AF56-0EAF-AD8A-86D5-56C14C805C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5" b="6432"/>
          <a:stretch/>
        </p:blipFill>
        <p:spPr>
          <a:xfrm>
            <a:off x="457200" y="1022350"/>
            <a:ext cx="4038600" cy="30988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19AA464-368D-C6FC-70FA-59052D80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MEMBER HOME</a:t>
            </a:r>
          </a:p>
        </p:txBody>
      </p:sp>
    </p:spTree>
    <p:extLst>
      <p:ext uri="{BB962C8B-B14F-4D97-AF65-F5344CB8AC3E}">
        <p14:creationId xmlns:p14="http://schemas.microsoft.com/office/powerpoint/2010/main" val="169550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D81BAD-0DA4-DE9B-3E63-9753D121D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" y="1185380"/>
            <a:ext cx="8154739" cy="3098800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0103C7-3BD0-C0BD-4B03-13BCCA9B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2057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D317997-A9A7-DB08-A245-EB701DFA0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8971" y="1310641"/>
            <a:ext cx="3137057" cy="3098800"/>
          </a:xfr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D5B7EF-6EA3-E304-BEF9-AEF7A4213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10641"/>
            <a:ext cx="4038600" cy="3098800"/>
          </a:xfrm>
        </p:spPr>
        <p:txBody>
          <a:bodyPr/>
          <a:lstStyle/>
          <a:p>
            <a:r>
              <a:rPr lang="en-US" dirty="0"/>
              <a:t>Media screen has been used to include page responsiveness of the website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174895-725D-EB68-D517-1C0847023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CLASS RELEVANCE</a:t>
            </a:r>
          </a:p>
        </p:txBody>
      </p:sp>
    </p:spTree>
    <p:extLst>
      <p:ext uri="{BB962C8B-B14F-4D97-AF65-F5344CB8AC3E}">
        <p14:creationId xmlns:p14="http://schemas.microsoft.com/office/powerpoint/2010/main" val="252309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46EDE5-6FC5-824E-9F44-F022997BFE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2892895"/>
            <a:ext cx="8229600" cy="933225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US" sz="2400" dirty="0"/>
              <a:t>Presented by:</a:t>
            </a:r>
          </a:p>
          <a:p>
            <a:pPr marL="342900" indent="-342900" algn="r">
              <a:buFont typeface="+mj-lt"/>
              <a:buAutoNum type="arabicPeriod"/>
            </a:pPr>
            <a:r>
              <a:rPr lang="en-US" sz="2400" dirty="0"/>
              <a:t>Radha </a:t>
            </a:r>
            <a:r>
              <a:rPr lang="en-US" sz="2400" dirty="0" err="1"/>
              <a:t>Yashwanth</a:t>
            </a:r>
            <a:r>
              <a:rPr lang="en-US" sz="2400" dirty="0"/>
              <a:t> Uppuganti – 1001964009</a:t>
            </a:r>
          </a:p>
          <a:p>
            <a:pPr marL="342900" indent="-342900" algn="r">
              <a:buFont typeface="+mj-lt"/>
              <a:buAutoNum type="arabicPeriod"/>
            </a:pPr>
            <a:r>
              <a:rPr lang="en-US" sz="2400" dirty="0"/>
              <a:t>Bhargava </a:t>
            </a:r>
            <a:r>
              <a:rPr lang="en-US" sz="2400" dirty="0" err="1"/>
              <a:t>Manikanta</a:t>
            </a:r>
            <a:r>
              <a:rPr lang="en-US" sz="2400" dirty="0"/>
              <a:t> Aditya </a:t>
            </a:r>
            <a:r>
              <a:rPr lang="en-US" sz="2400" dirty="0" err="1"/>
              <a:t>Tummalapenta</a:t>
            </a:r>
            <a:r>
              <a:rPr lang="en-US" sz="2400" dirty="0"/>
              <a:t> – 1001965491</a:t>
            </a:r>
          </a:p>
          <a:p>
            <a:pPr marL="342900" indent="-342900" algn="r">
              <a:buFont typeface="+mj-lt"/>
              <a:buAutoNum type="arabicPeriod"/>
            </a:pPr>
            <a:r>
              <a:rPr lang="en-US" sz="2400" dirty="0" err="1"/>
              <a:t>Sravani</a:t>
            </a:r>
            <a:r>
              <a:rPr lang="en-US" sz="2400" dirty="0"/>
              <a:t> </a:t>
            </a:r>
            <a:r>
              <a:rPr lang="en-US" sz="2400" dirty="0" err="1"/>
              <a:t>Ravipati</a:t>
            </a:r>
            <a:r>
              <a:rPr lang="en-US" sz="2400" dirty="0"/>
              <a:t> - 1001979731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33063-774E-D64F-A41A-85AA488BD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1978"/>
            <a:ext cx="8229600" cy="857253"/>
          </a:xfrm>
        </p:spPr>
        <p:txBody>
          <a:bodyPr>
            <a:noAutofit/>
          </a:bodyPr>
          <a:lstStyle/>
          <a:p>
            <a:r>
              <a:rPr lang="en-US" dirty="0"/>
              <a:t>DIAZ SIFONTES FAMILY</a:t>
            </a:r>
          </a:p>
        </p:txBody>
      </p:sp>
    </p:spTree>
    <p:extLst>
      <p:ext uri="{BB962C8B-B14F-4D97-AF65-F5344CB8AC3E}">
        <p14:creationId xmlns:p14="http://schemas.microsoft.com/office/powerpoint/2010/main" val="3506317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B2F3A-056C-6FEE-D4D0-752F39F1AC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4248" y="1311275"/>
            <a:ext cx="3686503" cy="3098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2ADCD-FAED-0288-6853-6170DA6134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Usage of Reacts Browser Router and Route to navigate through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653986-8461-FF05-3AB5-9E47F1F5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</a:t>
            </a:r>
          </a:p>
        </p:txBody>
      </p:sp>
    </p:spTree>
    <p:extLst>
      <p:ext uri="{BB962C8B-B14F-4D97-AF65-F5344CB8AC3E}">
        <p14:creationId xmlns:p14="http://schemas.microsoft.com/office/powerpoint/2010/main" val="2851363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D2068C-38DA-DE9E-B481-02503E9D1D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15851" y="1311275"/>
            <a:ext cx="3503297" cy="3098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278B-A345-B678-7BB6-F01EA8FAAE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Usage of forms and functions related to forms like </a:t>
            </a:r>
            <a:r>
              <a:rPr lang="en-US" dirty="0" err="1"/>
              <a:t>onSubmit</a:t>
            </a:r>
            <a:r>
              <a:rPr lang="en-US" dirty="0"/>
              <a:t>, </a:t>
            </a:r>
            <a:r>
              <a:rPr lang="en-US" dirty="0" err="1"/>
              <a:t>onChange</a:t>
            </a:r>
            <a:r>
              <a:rPr lang="en-US" dirty="0"/>
              <a:t> and </a:t>
            </a:r>
            <a:r>
              <a:rPr lang="en-US" dirty="0" err="1"/>
              <a:t>onClick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3F50FF-84AC-2BB1-8F27-8C07BC80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Contd.</a:t>
            </a:r>
          </a:p>
        </p:txBody>
      </p:sp>
    </p:spTree>
    <p:extLst>
      <p:ext uri="{BB962C8B-B14F-4D97-AF65-F5344CB8AC3E}">
        <p14:creationId xmlns:p14="http://schemas.microsoft.com/office/powerpoint/2010/main" val="317058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473E0A-3B99-8D39-1177-21B04E22F4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Being from different educational backgrounds, we had to learn a lot in such a short period of time.</a:t>
            </a:r>
          </a:p>
          <a:p>
            <a:r>
              <a:rPr lang="en-US" dirty="0"/>
              <a:t>Especially, communication was a bit off during the start of the project and then it streamlined.</a:t>
            </a:r>
          </a:p>
          <a:p>
            <a:r>
              <a:rPr lang="en-US" dirty="0"/>
              <a:t>Concepts like Laravel and Node.js were relatively new and was really hard to complete them in a day.</a:t>
            </a:r>
          </a:p>
          <a:p>
            <a:r>
              <a:rPr lang="en-US" dirty="0"/>
              <a:t>Initially, we did find a challenge to host the website on to the cloud, but at the end we were able to do 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6D06D-E85F-CBF8-1F76-7552D13D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151842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344CF-D858-4120-682A-0CB4FD393F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Going forward, we would like to completely re-design the front-end using bootstrap as it gives an even more dashing look</a:t>
            </a:r>
          </a:p>
          <a:p>
            <a:r>
              <a:rPr lang="en-US" dirty="0"/>
              <a:t>We started doing the chat module in Node.js but couldn’t complete it. Given some more time we can implement that functionality completely.</a:t>
            </a:r>
          </a:p>
          <a:p>
            <a:r>
              <a:rPr lang="en-US" dirty="0"/>
              <a:t>We would also like to learn and implement SMTP Mail Server.</a:t>
            </a:r>
          </a:p>
          <a:p>
            <a:r>
              <a:rPr lang="en-US" dirty="0"/>
              <a:t>Furthermore, we would like to make the website more dynamic by including data as a drop down from the backend for as many fields as possible.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F194CC-E72E-66A2-A37F-CBF95454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198184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5F2220-1B17-B1A3-EE77-B0525CD551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of us have a different plan for this website.</a:t>
            </a:r>
          </a:p>
          <a:p>
            <a:r>
              <a:rPr lang="en-US" dirty="0"/>
              <a:t>However, in common, we would like to include this website on our portfolios and resumes keeping in mind the upcoming interviews.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F78961-20DA-E4FE-DA46-11B71198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133867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00DCC1-231D-80FA-69CE-71A265F9A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444" y="3990780"/>
            <a:ext cx="8229600" cy="309880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100" dirty="0"/>
              <a:t>Note: </a:t>
            </a:r>
          </a:p>
          <a:p>
            <a:pPr marL="457200" lvl="1" indent="0" algn="r">
              <a:buNone/>
            </a:pPr>
            <a:r>
              <a:rPr lang="en-US" sz="1100" dirty="0"/>
              <a:t>Any one of us can be reached out through teams or outlook</a:t>
            </a:r>
          </a:p>
          <a:p>
            <a:pPr marL="457200" lvl="1" indent="0" algn="r">
              <a:buNone/>
            </a:pPr>
            <a:r>
              <a:rPr lang="en-US" sz="1100" dirty="0">
                <a:hlinkClick r:id="rId2"/>
              </a:rPr>
              <a:t>rxu4009@mavs.uta,edu</a:t>
            </a:r>
            <a:endParaRPr lang="en-US" sz="1100" dirty="0"/>
          </a:p>
          <a:p>
            <a:pPr marL="457200" lvl="1" indent="0" algn="r">
              <a:buNone/>
            </a:pPr>
            <a:r>
              <a:rPr lang="en-US" sz="1100" dirty="0">
                <a:hlinkClick r:id="rId3"/>
              </a:rPr>
              <a:t>bat5491@mavs.uta.edu</a:t>
            </a:r>
            <a:endParaRPr lang="en-US" sz="1100" dirty="0"/>
          </a:p>
          <a:p>
            <a:pPr marL="457200" lvl="1" indent="0" algn="r">
              <a:buNone/>
            </a:pPr>
            <a:r>
              <a:rPr lang="en-US" sz="1100" dirty="0">
                <a:hlinkClick r:id="rId4"/>
              </a:rPr>
              <a:t>sxr9731@mavs.uta.edu</a:t>
            </a:r>
            <a:endParaRPr lang="en-US" sz="1100" dirty="0"/>
          </a:p>
          <a:p>
            <a:pPr marL="457200" lvl="1" indent="0">
              <a:buNone/>
            </a:pPr>
            <a:endParaRPr lang="en-US" sz="1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60EEE3-8E4B-7806-9BF8-32B4608C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3125"/>
            <a:ext cx="8229600" cy="857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30302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109F37-4B31-EA4B-937E-279DA28C49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The Diaz </a:t>
            </a:r>
            <a:r>
              <a:rPr lang="en-US" dirty="0" err="1"/>
              <a:t>Sifontes</a:t>
            </a:r>
            <a:r>
              <a:rPr lang="en-US" dirty="0"/>
              <a:t> Family is a well-known and wealthy family that lives in an island , Margarita,  in the southern part of the Americas.</a:t>
            </a:r>
          </a:p>
          <a:p>
            <a:pPr algn="just"/>
            <a:r>
              <a:rPr lang="en-US" dirty="0"/>
              <a:t>Having 275 families, maintenance of records is such a huge task to do. Hence, we were asked to create a website to help them for that task.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9E8B2B-D684-8840-AAB5-5EFB37EBC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4699"/>
            <a:ext cx="8229600" cy="8572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4462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8DAEE-85B8-39AD-136C-465E166136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The main aim of the website is to manage data of the </a:t>
            </a:r>
            <a:r>
              <a:rPr lang="en-US" dirty="0" err="1"/>
              <a:t>sifontes</a:t>
            </a:r>
            <a:r>
              <a:rPr lang="en-US" dirty="0"/>
              <a:t> family thoroughly.</a:t>
            </a:r>
          </a:p>
          <a:p>
            <a:pPr algn="just"/>
            <a:r>
              <a:rPr lang="en-US" dirty="0"/>
              <a:t>Data such as land owned, projects or business owned by the family members and any completed or on-going trials are recorded in the database.</a:t>
            </a:r>
          </a:p>
          <a:p>
            <a:pPr algn="just"/>
            <a:r>
              <a:rPr lang="en-US" dirty="0"/>
              <a:t>This is done to make their life easy when a family member or ancestor wanted to see how well their children/family is doing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7F5C-FEA0-5CCE-F364-2C99F656A2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1731" y="7864666"/>
            <a:ext cx="8229600" cy="3384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762B6-DAC0-1716-0962-1AA5942D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5434"/>
            <a:ext cx="8229600" cy="857250"/>
          </a:xfrm>
        </p:spPr>
        <p:txBody>
          <a:bodyPr/>
          <a:lstStyle/>
          <a:p>
            <a:r>
              <a:rPr lang="en-US" dirty="0"/>
              <a:t>AIM/PURPOSE</a:t>
            </a:r>
          </a:p>
        </p:txBody>
      </p:sp>
    </p:spTree>
    <p:extLst>
      <p:ext uri="{BB962C8B-B14F-4D97-AF65-F5344CB8AC3E}">
        <p14:creationId xmlns:p14="http://schemas.microsoft.com/office/powerpoint/2010/main" val="66061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FC15C5-E59C-CCB5-2306-33960B6B13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WEBSITE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DATABASE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835FC-99DA-48AA-08AE-E11A882CAC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-1492528"/>
            <a:ext cx="8229600" cy="3384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227C77-B2D8-6187-CB85-A735CC5E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5434"/>
            <a:ext cx="8229600" cy="857250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186998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FD8B00-4D6C-BDBC-3949-66A11F18C6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All the data used in this website is stored in ‘bat5491_DiazSifontesFamily’ database.</a:t>
            </a:r>
          </a:p>
          <a:p>
            <a:pPr algn="just"/>
            <a:r>
              <a:rPr lang="en-US" dirty="0"/>
              <a:t>This database is present on phpMyAdmin on the UTA CLOUD.</a:t>
            </a:r>
          </a:p>
          <a:p>
            <a:pPr algn="just"/>
            <a:r>
              <a:rPr lang="en-US" dirty="0"/>
              <a:t>It contains the following tables:</a:t>
            </a:r>
          </a:p>
          <a:p>
            <a:pPr lvl="1" algn="just"/>
            <a:r>
              <a:rPr lang="en-US" dirty="0" err="1"/>
              <a:t>AncestorDetails</a:t>
            </a:r>
            <a:r>
              <a:rPr lang="en-US" dirty="0"/>
              <a:t>: Contains the details of all the 14 ancestors of the Diaz </a:t>
            </a:r>
            <a:r>
              <a:rPr lang="en-US" dirty="0" err="1"/>
              <a:t>Sifontes</a:t>
            </a:r>
            <a:r>
              <a:rPr lang="en-US" dirty="0"/>
              <a:t> Family, including their total land owned and worth.</a:t>
            </a:r>
          </a:p>
          <a:p>
            <a:pPr lvl="1" algn="just"/>
            <a:r>
              <a:rPr lang="en-US" dirty="0"/>
              <a:t>Trials: This table contains the details of all the trials that are underway and/or have been completed in the past.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898E9-1922-44A1-8337-004B237471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2460" y="-2018370"/>
            <a:ext cx="8229600" cy="3384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3958E0-6C91-C3CA-668A-FA80827B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64608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12989-2048-0066-9974-DD4281C3EE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 algn="just"/>
            <a:r>
              <a:rPr lang="en-US" dirty="0" err="1"/>
              <a:t>AncestorProperties</a:t>
            </a:r>
            <a:r>
              <a:rPr lang="en-US" dirty="0"/>
              <a:t>: This table contains the land owned by the 14 ancestors and their values.</a:t>
            </a:r>
          </a:p>
          <a:p>
            <a:pPr lvl="1" algn="just"/>
            <a:r>
              <a:rPr lang="en-US" dirty="0"/>
              <a:t>Business: This tables contains all the projects that are run on the inherited land of the family members</a:t>
            </a:r>
          </a:p>
          <a:p>
            <a:pPr lvl="1" algn="just"/>
            <a:r>
              <a:rPr lang="en-US" dirty="0" err="1"/>
              <a:t>ContactUs</a:t>
            </a:r>
            <a:r>
              <a:rPr lang="en-US" dirty="0"/>
              <a:t>: This table is used as a database for entries from the contact us page.</a:t>
            </a:r>
          </a:p>
          <a:p>
            <a:pPr lvl="1" algn="just"/>
            <a:r>
              <a:rPr lang="en-US" dirty="0" err="1"/>
              <a:t>FamilyGroup</a:t>
            </a:r>
            <a:r>
              <a:rPr lang="en-US" dirty="0"/>
              <a:t>: This table contains the Family group and their members</a:t>
            </a:r>
          </a:p>
          <a:p>
            <a:pPr lvl="1" algn="just"/>
            <a:r>
              <a:rPr lang="en-US" dirty="0" err="1"/>
              <a:t>UserDetails</a:t>
            </a:r>
            <a:r>
              <a:rPr lang="en-US" dirty="0"/>
              <a:t>: This table consists data related to the family members.</a:t>
            </a:r>
          </a:p>
          <a:p>
            <a:pPr lvl="1" algn="just"/>
            <a:r>
              <a:rPr lang="en-US" dirty="0" err="1"/>
              <a:t>UserProperties</a:t>
            </a:r>
            <a:r>
              <a:rPr lang="en-US" dirty="0"/>
              <a:t>: This table contains data of the properties/land owned by the family members.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0DCF-2835-A1A8-1834-95BAA3BB26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668" y="-1642589"/>
            <a:ext cx="8229600" cy="3384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DB2D4D-D41C-5C96-0C4E-F1905C86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065C9D-9D0F-1F64-BF03-485E182655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website contains 8 base pages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Home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About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Blog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SignUp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SignIn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memberHome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adminHome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err="1"/>
              <a:t>ForgotPassword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E8B9-0102-9668-1AE9-404FB4FA73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70350" y="-1304386"/>
            <a:ext cx="8229600" cy="33845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91555-ECFE-9CA1-6198-8C008A2B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99"/>
            <a:ext cx="8229600" cy="857250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80163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BE7F1-9ACD-1115-0CB7-E70528D4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E79AE-BB43-1F27-352C-3A4EDF1A90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9328" y="1311275"/>
            <a:ext cx="7965344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7979"/>
      </p:ext>
    </p:extLst>
  </p:cSld>
  <p:clrMapOvr>
    <a:masterClrMapping/>
  </p:clrMapOvr>
</p:sld>
</file>

<file path=ppt/theme/theme1.xml><?xml version="1.0" encoding="utf-8"?>
<a:theme xmlns:a="http://schemas.openxmlformats.org/drawingml/2006/main" name="UTA Accessibl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-PPT.pptx" id="{DC14534C-1046-F040-970C-D4B656BEDF73}" vid="{22719C90-FD2E-C343-B61D-D3EE9148FC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E8C2F9B7856C4FB1B45376C9CA1279" ma:contentTypeVersion="12" ma:contentTypeDescription="Create a new document." ma:contentTypeScope="" ma:versionID="47b510a268ab94799d39988294a018bf">
  <xsd:schema xmlns:xsd="http://www.w3.org/2001/XMLSchema" xmlns:xs="http://www.w3.org/2001/XMLSchema" xmlns:p="http://schemas.microsoft.com/office/2006/metadata/properties" xmlns:ns2="56169281-d10e-4687-8d86-e0ae9795bb4c" xmlns:ns3="d98033a5-711e-4d41-9a92-34dc22feb152" targetNamespace="http://schemas.microsoft.com/office/2006/metadata/properties" ma:root="true" ma:fieldsID="430f78a0ddeb4ad93cb2cb32c7d65c5c" ns2:_="" ns3:_="">
    <xsd:import namespace="56169281-d10e-4687-8d86-e0ae9795bb4c"/>
    <xsd:import namespace="d98033a5-711e-4d41-9a92-34dc22feb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69281-d10e-4687-8d86-e0ae9795bb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8033a5-711e-4d41-9a92-34dc22feb15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AF4F739-B76C-4907-A1E7-133652B3E2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69281-d10e-4687-8d86-e0ae9795bb4c"/>
    <ds:schemaRef ds:uri="d98033a5-711e-4d41-9a92-34dc22feb1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99CAED-701D-44BF-B45E-0631AD0D07E6}">
  <ds:schemaRefs>
    <ds:schemaRef ds:uri="56169281-d10e-4687-8d86-e0ae9795bb4c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d98033a5-711e-4d41-9a92-34dc22feb152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987676A-099B-4B53-B66D-C60F83A714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UTA Accessible Template</Template>
  <TotalTime>921</TotalTime>
  <Words>658</Words>
  <Application>Microsoft Office PowerPoint</Application>
  <PresentationFormat>On-screen Show (16:9)</PresentationFormat>
  <Paragraphs>75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Helvetica</vt:lpstr>
      <vt:lpstr>Wingdings</vt:lpstr>
      <vt:lpstr>UTA Accessible Template</vt:lpstr>
      <vt:lpstr>UTA Logo on blue background</vt:lpstr>
      <vt:lpstr>DIAZ SIFONTES FAMILY</vt:lpstr>
      <vt:lpstr>INTRODUCTION</vt:lpstr>
      <vt:lpstr>AIM/PURPOSE</vt:lpstr>
      <vt:lpstr>COMPONENTS</vt:lpstr>
      <vt:lpstr>DATABASE</vt:lpstr>
      <vt:lpstr>PowerPoint Presentation</vt:lpstr>
      <vt:lpstr>WEBSITE</vt:lpstr>
      <vt:lpstr>HOME</vt:lpstr>
      <vt:lpstr>ABOUT</vt:lpstr>
      <vt:lpstr>BLOG</vt:lpstr>
      <vt:lpstr>SIGNUP</vt:lpstr>
      <vt:lpstr>SIGNIN</vt:lpstr>
      <vt:lpstr>FORGOT PASSWORD</vt:lpstr>
      <vt:lpstr>ADMIN HOME</vt:lpstr>
      <vt:lpstr>MEMBER HOME</vt:lpstr>
      <vt:lpstr>MEMBER HOME</vt:lpstr>
      <vt:lpstr>CONTACT US</vt:lpstr>
      <vt:lpstr>CLASS RELEVANCE</vt:lpstr>
      <vt:lpstr>Contd.</vt:lpstr>
      <vt:lpstr>Contd.</vt:lpstr>
      <vt:lpstr>Challenges Faced</vt:lpstr>
      <vt:lpstr>Future Modifications</vt:lpstr>
      <vt:lpstr>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George, Melissa J</dc:creator>
  <cp:lastModifiedBy>Radha Uppuganti</cp:lastModifiedBy>
  <cp:revision>75</cp:revision>
  <dcterms:created xsi:type="dcterms:W3CDTF">2021-08-31T19:16:02Z</dcterms:created>
  <dcterms:modified xsi:type="dcterms:W3CDTF">2022-08-12T04:30:52Z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0x0101006AE8C2F9B7856C4FB1B45376C9CA1279</vt:lpwstr>
  </property>
</Properties>
</file>